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13"/>
  </p:handoutMasterIdLst>
  <p:sldIdLst>
    <p:sldId id="256" r:id="rId2"/>
    <p:sldId id="267" r:id="rId3"/>
    <p:sldId id="257" r:id="rId4"/>
    <p:sldId id="259" r:id="rId5"/>
    <p:sldId id="260" r:id="rId6"/>
    <p:sldId id="262" r:id="rId7"/>
    <p:sldId id="263" r:id="rId8"/>
    <p:sldId id="266" r:id="rId9"/>
    <p:sldId id="270" r:id="rId10"/>
    <p:sldId id="268" r:id="rId11"/>
    <p:sldId id="265" r:id="rId12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25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CD26-E8C0-483C-B8F5-5E4225B52A97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1EBAB-D810-49A5-9746-483E3808B71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403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39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93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6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61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698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253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572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6547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911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398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38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2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26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77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900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51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1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15DCFE3-14F4-45A9-8D4A-5BDF3A5CBFA2}" type="datetimeFigureOut">
              <a:rPr lang="en-GB" smtClean="0"/>
              <a:t>27/04/2014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823849D-EA77-429D-B5D6-277C6298A5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48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306286"/>
            <a:ext cx="8825658" cy="3083553"/>
          </a:xfrm>
        </p:spPr>
        <p:txBody>
          <a:bodyPr/>
          <a:lstStyle/>
          <a:p>
            <a:pPr hangingPunct="0"/>
            <a:r>
              <a:rPr lang="en-GB" dirty="0"/>
              <a:t>Policy, </a:t>
            </a:r>
            <a:r>
              <a:rPr lang="en-GB" dirty="0" smtClean="0"/>
              <a:t>Practice </a:t>
            </a:r>
            <a:r>
              <a:rPr lang="en-GB" dirty="0"/>
              <a:t>and </a:t>
            </a:r>
            <a:r>
              <a:rPr lang="en-GB" dirty="0" smtClean="0"/>
              <a:t>Problems</a:t>
            </a:r>
            <a:r>
              <a:rPr lang="en-GB" dirty="0"/>
              <a:t>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dirty="0" smtClean="0"/>
              <a:t>UK </a:t>
            </a:r>
            <a:r>
              <a:rPr lang="en-GB" sz="4400" dirty="0"/>
              <a:t>university cultures and responses to open </a:t>
            </a:r>
            <a:r>
              <a:rPr lang="en-GB" sz="4400" dirty="0" smtClean="0"/>
              <a:t>access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389839"/>
            <a:ext cx="8825658" cy="1695371"/>
          </a:xfrm>
        </p:spPr>
        <p:txBody>
          <a:bodyPr>
            <a:normAutofit fontScale="92500" lnSpcReduction="20000"/>
          </a:bodyPr>
          <a:lstStyle/>
          <a:p>
            <a:r>
              <a:rPr lang="en-GB" cap="none" dirty="0" err="1" smtClean="0">
                <a:solidFill>
                  <a:srgbClr val="00B0F0"/>
                </a:solidFill>
              </a:rPr>
              <a:t>Gaz</a:t>
            </a:r>
            <a:r>
              <a:rPr lang="en-GB" cap="none" dirty="0" smtClean="0">
                <a:solidFill>
                  <a:srgbClr val="00B0F0"/>
                </a:solidFill>
              </a:rPr>
              <a:t> J Johnson</a:t>
            </a:r>
          </a:p>
          <a:p>
            <a:r>
              <a:rPr lang="en-GB" cap="none" dirty="0" smtClean="0">
                <a:solidFill>
                  <a:srgbClr val="00B0F0"/>
                </a:solidFill>
              </a:rPr>
              <a:t>Nottingham Trent University</a:t>
            </a:r>
          </a:p>
          <a:p>
            <a:r>
              <a:rPr lang="en-GB" cap="none" dirty="0" smtClean="0">
                <a:solidFill>
                  <a:srgbClr val="00B0F0"/>
                </a:solidFill>
              </a:rPr>
              <a:t>OER14, Newcastle, April 2014</a:t>
            </a:r>
            <a:endParaRPr lang="en-GB" cap="none" dirty="0" smtClean="0">
              <a:solidFill>
                <a:srgbClr val="FFC000"/>
              </a:solidFill>
            </a:endParaRPr>
          </a:p>
          <a:p>
            <a:pPr algn="r"/>
            <a:r>
              <a:rPr lang="en-GB" cap="none" dirty="0" smtClean="0">
                <a:solidFill>
                  <a:srgbClr val="FFC000"/>
                </a:solidFill>
              </a:rPr>
              <a:t>gareth.johnson2012@my.ntu.ac.uk</a:t>
            </a:r>
          </a:p>
          <a:p>
            <a:pPr algn="r"/>
            <a:r>
              <a:rPr lang="en-GB" cap="none" dirty="0" smtClean="0">
                <a:solidFill>
                  <a:srgbClr val="FFC000"/>
                </a:solidFill>
              </a:rPr>
              <a:t>@llordllama</a:t>
            </a:r>
            <a:endParaRPr lang="en-GB" cap="non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6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</a:t>
            </a:r>
            <a:r>
              <a:rPr lang="en-GB" dirty="0" smtClean="0"/>
              <a:t>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348508" cy="374874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Contextualisation and detailed investigations</a:t>
            </a:r>
            <a:endParaRPr lang="en-GB" dirty="0"/>
          </a:p>
          <a:p>
            <a:pPr lvl="1"/>
            <a:r>
              <a:rPr lang="en-GB" dirty="0"/>
              <a:t>Interviews </a:t>
            </a:r>
            <a:r>
              <a:rPr lang="en-GB" dirty="0" smtClean="0"/>
              <a:t>with </a:t>
            </a:r>
            <a:r>
              <a:rPr lang="en-GB" dirty="0"/>
              <a:t>identified key </a:t>
            </a:r>
            <a:r>
              <a:rPr lang="en-GB" dirty="0" smtClean="0"/>
              <a:t>influence actors &amp; academics drawing on themes identified</a:t>
            </a:r>
          </a:p>
          <a:p>
            <a:pPr lvl="1"/>
            <a:r>
              <a:rPr lang="en-GB" dirty="0" smtClean="0"/>
              <a:t>Crucially identify any critical dysfunctions and misapprehensions</a:t>
            </a:r>
          </a:p>
          <a:p>
            <a:pPr lvl="1"/>
            <a:r>
              <a:rPr lang="en-GB" dirty="0" smtClean="0"/>
              <a:t>3-4 </a:t>
            </a:r>
            <a:r>
              <a:rPr lang="en-GB" dirty="0"/>
              <a:t>case studies </a:t>
            </a:r>
            <a:r>
              <a:rPr lang="en-GB" dirty="0" smtClean="0"/>
              <a:t>at disparate HEIs across the UK</a:t>
            </a:r>
          </a:p>
          <a:p>
            <a:r>
              <a:rPr lang="en-GB" dirty="0" smtClean="0"/>
              <a:t>Neoliberal UK HE critique</a:t>
            </a:r>
            <a:endParaRPr lang="en-GB" dirty="0"/>
          </a:p>
          <a:p>
            <a:pPr lvl="1"/>
            <a:r>
              <a:rPr lang="en-GB" dirty="0" smtClean="0"/>
              <a:t>An increasingly </a:t>
            </a:r>
            <a:r>
              <a:rPr lang="en-GB" dirty="0" err="1"/>
              <a:t>marketised</a:t>
            </a:r>
            <a:r>
              <a:rPr lang="en-GB" dirty="0"/>
              <a:t>, </a:t>
            </a:r>
            <a:r>
              <a:rPr lang="en-GB" dirty="0" err="1"/>
              <a:t>commodified</a:t>
            </a:r>
            <a:r>
              <a:rPr lang="en-GB" dirty="0"/>
              <a:t> knowledge/learning regime</a:t>
            </a:r>
          </a:p>
          <a:p>
            <a:pPr lvl="1"/>
            <a:r>
              <a:rPr lang="en-GB" dirty="0" err="1" smtClean="0"/>
              <a:t>Subsumption</a:t>
            </a:r>
            <a:r>
              <a:rPr lang="en-GB" dirty="0" smtClean="0"/>
              <a:t> </a:t>
            </a:r>
            <a:r>
              <a:rPr lang="en-GB" dirty="0"/>
              <a:t>of HE discourse framed within the language of business and management</a:t>
            </a:r>
          </a:p>
          <a:p>
            <a:pPr lvl="1"/>
            <a:r>
              <a:rPr lang="en-GB" dirty="0"/>
              <a:t>Impact and cultural resistance to neo-</a:t>
            </a:r>
            <a:r>
              <a:rPr lang="en-GB" dirty="0" err="1"/>
              <a:t>Taylorist</a:t>
            </a:r>
            <a:r>
              <a:rPr lang="en-GB" dirty="0"/>
              <a:t> </a:t>
            </a:r>
            <a:r>
              <a:rPr lang="en-GB" dirty="0" err="1"/>
              <a:t>managerliasm</a:t>
            </a:r>
            <a:r>
              <a:rPr lang="en-GB" dirty="0"/>
              <a:t> and measure</a:t>
            </a:r>
          </a:p>
          <a:p>
            <a:pPr lvl="1"/>
            <a:r>
              <a:rPr lang="en-GB" dirty="0"/>
              <a:t>Policy driven by productivity and efficiencies focus emphasises STEM over </a:t>
            </a:r>
            <a:r>
              <a:rPr lang="en-GB" dirty="0" smtClean="0"/>
              <a:t>AHSS</a:t>
            </a:r>
          </a:p>
          <a:p>
            <a:pPr lvl="1"/>
            <a:r>
              <a:rPr lang="en-GB" dirty="0"/>
              <a:t>Not why hasn't open access made more of an impact, </a:t>
            </a:r>
            <a:r>
              <a:rPr lang="en-GB" i="1" u="sng" dirty="0" smtClean="0"/>
              <a:t>but</a:t>
            </a:r>
            <a:r>
              <a:rPr lang="en-GB" dirty="0" smtClean="0"/>
              <a:t> </a:t>
            </a:r>
            <a:r>
              <a:rPr lang="en-GB" dirty="0"/>
              <a:t>how has it managed to make </a:t>
            </a:r>
            <a:r>
              <a:rPr lang="en-GB" i="1" u="sng" dirty="0"/>
              <a:t>any</a:t>
            </a:r>
            <a:r>
              <a:rPr lang="en-GB" dirty="0"/>
              <a:t> impact at all in a </a:t>
            </a:r>
            <a:r>
              <a:rPr lang="en-GB" dirty="0" err="1"/>
              <a:t>marketised</a:t>
            </a:r>
            <a:r>
              <a:rPr lang="en-GB" dirty="0"/>
              <a:t> education sector</a:t>
            </a:r>
            <a:r>
              <a:rPr lang="en-GB" dirty="0" smtClean="0"/>
              <a:t>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9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r">
              <a:buNone/>
            </a:pPr>
            <a:endParaRPr lang="en-GB" dirty="0" smtClean="0"/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 smtClean="0"/>
              <a:t>gareth.johnson2012@my.ntu.ac.uk</a:t>
            </a:r>
            <a:endParaRPr lang="en-GB" dirty="0"/>
          </a:p>
          <a:p>
            <a:pPr marL="0" indent="0" algn="r">
              <a:buNone/>
            </a:pPr>
            <a:r>
              <a:rPr lang="en-GB" dirty="0" smtClean="0"/>
              <a:t>@Llordllama</a:t>
            </a:r>
          </a:p>
          <a:p>
            <a:pPr marL="0" indent="0" algn="r">
              <a:buNone/>
            </a:pPr>
            <a:r>
              <a:rPr lang="en-GB" dirty="0" smtClean="0"/>
              <a:t>nottinghamtrent.academia.edu/</a:t>
            </a:r>
            <a:r>
              <a:rPr lang="en-GB" dirty="0" err="1" smtClean="0"/>
              <a:t>GarethJohnson</a:t>
            </a:r>
            <a:endParaRPr lang="en-GB" dirty="0"/>
          </a:p>
          <a:p>
            <a:pPr marL="0" indent="0" algn="r">
              <a:buNone/>
            </a:pPr>
            <a:endParaRPr lang="en-GB" dirty="0" smtClean="0"/>
          </a:p>
          <a:p>
            <a:pPr marL="0" indent="0" algn="r">
              <a:buNone/>
            </a:pPr>
            <a:r>
              <a:rPr lang="en-GB" dirty="0" smtClean="0"/>
              <a:t>Funding acknowledgement to AHRC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6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421336" cy="38620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Current </a:t>
            </a:r>
            <a:r>
              <a:rPr lang="en-GB" dirty="0"/>
              <a:t>UK environment </a:t>
            </a:r>
            <a:r>
              <a:rPr lang="en-GB" dirty="0" smtClean="0"/>
              <a:t>has brought scholarly dissemination </a:t>
            </a:r>
            <a:r>
              <a:rPr lang="en-GB" dirty="0"/>
              <a:t>issues into sharp focus</a:t>
            </a:r>
          </a:p>
          <a:p>
            <a:pPr lvl="1"/>
            <a:r>
              <a:rPr lang="en-GB" dirty="0" smtClean="0"/>
              <a:t>REF 2014, </a:t>
            </a:r>
            <a:r>
              <a:rPr lang="en-GB" dirty="0"/>
              <a:t>HEFCE &amp; RCUK </a:t>
            </a:r>
            <a:r>
              <a:rPr lang="en-GB" dirty="0" smtClean="0"/>
              <a:t>Policies, House of Lords Inquiry</a:t>
            </a:r>
          </a:p>
          <a:p>
            <a:pPr lvl="1"/>
            <a:r>
              <a:rPr lang="en-GB" dirty="0"/>
              <a:t>Emerging </a:t>
            </a:r>
            <a:r>
              <a:rPr lang="en-GB" dirty="0" smtClean="0"/>
              <a:t>technological disruption </a:t>
            </a:r>
            <a:r>
              <a:rPr lang="en-GB" dirty="0"/>
              <a:t>to publishing industry</a:t>
            </a:r>
          </a:p>
          <a:p>
            <a:r>
              <a:rPr lang="en-GB" dirty="0"/>
              <a:t>Prior practitioner experiences raised a question</a:t>
            </a:r>
          </a:p>
          <a:p>
            <a:pPr lvl="1"/>
            <a:r>
              <a:rPr lang="en-GB" dirty="0"/>
              <a:t>If the principles of an open scholarly commons are such a self-evident societal good why are so many UK academics so reluctant to engage?</a:t>
            </a:r>
          </a:p>
          <a:p>
            <a:r>
              <a:rPr lang="en-GB" dirty="0" smtClean="0"/>
              <a:t>Perceived </a:t>
            </a:r>
            <a:r>
              <a:rPr lang="en-GB" dirty="0"/>
              <a:t>indifferent academic cultural response</a:t>
            </a:r>
          </a:p>
          <a:p>
            <a:pPr lvl="1"/>
            <a:r>
              <a:rPr lang="en-GB" dirty="0"/>
              <a:t>Prior research focus on quantitative metrics and technological solutions </a:t>
            </a:r>
          </a:p>
          <a:p>
            <a:pPr lvl="1"/>
            <a:r>
              <a:rPr lang="en-GB" dirty="0" smtClean="0"/>
              <a:t>Influence </a:t>
            </a:r>
            <a:r>
              <a:rPr lang="en-GB" dirty="0"/>
              <a:t>actors </a:t>
            </a:r>
            <a:r>
              <a:rPr lang="en-GB" dirty="0" smtClean="0"/>
              <a:t>power structures poorly understood</a:t>
            </a:r>
            <a:endParaRPr lang="en-GB" dirty="0"/>
          </a:p>
          <a:p>
            <a:pPr lvl="1"/>
            <a:r>
              <a:rPr lang="en-GB" dirty="0" smtClean="0"/>
              <a:t>Little </a:t>
            </a:r>
            <a:r>
              <a:rPr lang="en-GB" dirty="0"/>
              <a:t>work </a:t>
            </a:r>
            <a:r>
              <a:rPr lang="en-GB" dirty="0" smtClean="0"/>
              <a:t>focussing on </a:t>
            </a:r>
            <a:r>
              <a:rPr lang="en-GB" dirty="0"/>
              <a:t>cultural </a:t>
            </a:r>
            <a:r>
              <a:rPr lang="en-GB" dirty="0" smtClean="0"/>
              <a:t>barriers </a:t>
            </a:r>
            <a:r>
              <a:rPr lang="en-GB" dirty="0"/>
              <a:t>and </a:t>
            </a:r>
            <a:r>
              <a:rPr lang="en-GB" dirty="0" smtClean="0"/>
              <a:t>behaviour</a:t>
            </a:r>
          </a:p>
        </p:txBody>
      </p:sp>
    </p:spTree>
    <p:extLst>
      <p:ext uri="{BB962C8B-B14F-4D97-AF65-F5344CB8AC3E}">
        <p14:creationId xmlns:p14="http://schemas.microsoft.com/office/powerpoint/2010/main" val="359918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044423" cy="394295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Ethnographic and qualitative </a:t>
            </a:r>
            <a:r>
              <a:rPr lang="en-GB" dirty="0" smtClean="0"/>
              <a:t>framed cultural research</a:t>
            </a:r>
            <a:endParaRPr lang="en-GB" dirty="0"/>
          </a:p>
          <a:p>
            <a:pPr lvl="1"/>
            <a:r>
              <a:rPr lang="en-GB" dirty="0" smtClean="0"/>
              <a:t>Cultural </a:t>
            </a:r>
            <a:r>
              <a:rPr lang="en-GB" dirty="0"/>
              <a:t>lens offers a holistic, rich and </a:t>
            </a:r>
            <a:r>
              <a:rPr lang="en-GB" dirty="0" smtClean="0"/>
              <a:t>multi-faceted </a:t>
            </a:r>
            <a:r>
              <a:rPr lang="en-GB" dirty="0"/>
              <a:t>account</a:t>
            </a:r>
          </a:p>
          <a:p>
            <a:r>
              <a:rPr lang="en-GB" smtClean="0"/>
              <a:t>UK academic </a:t>
            </a:r>
            <a:r>
              <a:rPr lang="en-GB" dirty="0"/>
              <a:t>engagement with the open intellectual commons and evidenced cultural differences </a:t>
            </a:r>
          </a:p>
          <a:p>
            <a:pPr lvl="1"/>
            <a:r>
              <a:rPr lang="en-GB" dirty="0"/>
              <a:t>Deepen understanding of power and influence relationships impacting on academics</a:t>
            </a:r>
          </a:p>
          <a:p>
            <a:pPr lvl="1"/>
            <a:r>
              <a:rPr lang="en-GB" dirty="0"/>
              <a:t>Different types of UK HE institutional cultures promotion of OA engagement</a:t>
            </a:r>
          </a:p>
          <a:p>
            <a:pPr lvl="1"/>
            <a:r>
              <a:rPr lang="en-GB" dirty="0"/>
              <a:t>Hoped </a:t>
            </a:r>
            <a:r>
              <a:rPr lang="en-GB" dirty="0" smtClean="0"/>
              <a:t>contribute towards achieving </a:t>
            </a:r>
            <a:r>
              <a:rPr lang="en-GB" dirty="0"/>
              <a:t>sustainable academic cultural change</a:t>
            </a:r>
          </a:p>
          <a:p>
            <a:r>
              <a:rPr lang="en-GB" dirty="0" smtClean="0"/>
              <a:t>Philosophical underpinnings in understand motivations, behaviours and relationships</a:t>
            </a:r>
            <a:endParaRPr lang="en-GB" dirty="0"/>
          </a:p>
          <a:p>
            <a:pPr lvl="1"/>
            <a:r>
              <a:rPr lang="en-GB" dirty="0" smtClean="0"/>
              <a:t>Foucault, (</a:t>
            </a:r>
            <a:r>
              <a:rPr lang="en-GB" dirty="0"/>
              <a:t>neo)Marxist </a:t>
            </a:r>
            <a:r>
              <a:rPr lang="en-GB" dirty="0" smtClean="0"/>
              <a:t>analysis &amp; emerging </a:t>
            </a:r>
            <a:r>
              <a:rPr lang="en-GB" dirty="0"/>
              <a:t>neoliberal </a:t>
            </a:r>
            <a:r>
              <a:rPr lang="en-GB" dirty="0" smtClean="0"/>
              <a:t>critique</a:t>
            </a:r>
            <a:endParaRPr lang="en-GB" dirty="0"/>
          </a:p>
          <a:p>
            <a:pPr lvl="1"/>
            <a:r>
              <a:rPr lang="en-GB" dirty="0"/>
              <a:t>Critical management and organisational studies </a:t>
            </a:r>
            <a:r>
              <a:rPr lang="en-GB" dirty="0" smtClean="0"/>
              <a:t>for </a:t>
            </a:r>
            <a:r>
              <a:rPr lang="en-GB" dirty="0"/>
              <a:t>examination of institutional </a:t>
            </a:r>
            <a:r>
              <a:rPr lang="en-GB" dirty="0" smtClean="0"/>
              <a:t>culture</a:t>
            </a:r>
          </a:p>
          <a:p>
            <a:pPr lvl="1"/>
            <a:r>
              <a:rPr lang="en-GB" dirty="0" smtClean="0"/>
              <a:t>Possible interest in </a:t>
            </a:r>
            <a:r>
              <a:rPr lang="en-GB" dirty="0" err="1" smtClean="0"/>
              <a:t>Deleuze</a:t>
            </a:r>
            <a:r>
              <a:rPr lang="en-GB" dirty="0"/>
              <a:t>, </a:t>
            </a:r>
            <a:r>
              <a:rPr lang="en-GB" dirty="0" err="1"/>
              <a:t>Guattari</a:t>
            </a:r>
            <a:r>
              <a:rPr lang="en-GB" dirty="0"/>
              <a:t> and </a:t>
            </a:r>
            <a:r>
              <a:rPr lang="en-GB" dirty="0" err="1"/>
              <a:t>Latour</a:t>
            </a:r>
            <a:r>
              <a:rPr lang="en-GB" dirty="0"/>
              <a:t> on power and networks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3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Scoping the UK OA Field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081576" cy="4070432"/>
          </a:xfrm>
        </p:spPr>
        <p:txBody>
          <a:bodyPr>
            <a:normAutofit/>
          </a:bodyPr>
          <a:lstStyle/>
          <a:p>
            <a:r>
              <a:rPr lang="en-GB" dirty="0" smtClean="0"/>
              <a:t>Establish a grounding of OA engagement within UK HEIs</a:t>
            </a:r>
          </a:p>
          <a:p>
            <a:pPr lvl="1"/>
            <a:r>
              <a:rPr lang="en-GB" dirty="0" smtClean="0"/>
              <a:t>Provide context and contrast for later work</a:t>
            </a:r>
          </a:p>
          <a:p>
            <a:pPr lvl="1"/>
            <a:r>
              <a:rPr lang="en-GB" dirty="0" smtClean="0"/>
              <a:t>Semi-structured qualitative interviews </a:t>
            </a:r>
          </a:p>
          <a:p>
            <a:pPr lvl="1"/>
            <a:r>
              <a:rPr lang="en-GB" dirty="0" smtClean="0"/>
              <a:t>Targeted representative OA workers at UK HEIs</a:t>
            </a:r>
          </a:p>
          <a:p>
            <a:r>
              <a:rPr lang="en-GB" dirty="0" smtClean="0"/>
              <a:t>Key thematic areas</a:t>
            </a:r>
          </a:p>
          <a:p>
            <a:pPr lvl="1"/>
            <a:r>
              <a:rPr lang="en-GB" b="1" dirty="0" smtClean="0"/>
              <a:t>Activities</a:t>
            </a:r>
            <a:r>
              <a:rPr lang="en-GB" dirty="0" smtClean="0"/>
              <a:t>: origins and current broad OA related activities</a:t>
            </a:r>
          </a:p>
          <a:p>
            <a:pPr lvl="1"/>
            <a:r>
              <a:rPr lang="en-GB" b="1" dirty="0" smtClean="0"/>
              <a:t>Engagement</a:t>
            </a:r>
            <a:r>
              <a:rPr lang="en-GB" dirty="0" smtClean="0"/>
              <a:t>: academic and institutional engagement</a:t>
            </a:r>
          </a:p>
          <a:p>
            <a:pPr lvl="1"/>
            <a:r>
              <a:rPr lang="en-GB" b="1" dirty="0" smtClean="0"/>
              <a:t>Influence</a:t>
            </a:r>
            <a:r>
              <a:rPr lang="en-GB" dirty="0" smtClean="0"/>
              <a:t>: actors and driving agencies</a:t>
            </a:r>
          </a:p>
          <a:p>
            <a:pPr lvl="1"/>
            <a:r>
              <a:rPr lang="en-GB" b="1" dirty="0" smtClean="0"/>
              <a:t>Obstacles</a:t>
            </a:r>
            <a:r>
              <a:rPr lang="en-GB" dirty="0" smtClean="0"/>
              <a:t>: challenges and barriers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72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Spread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9762" y="2603499"/>
            <a:ext cx="4851641" cy="3999181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125 HEIs approached</a:t>
            </a:r>
          </a:p>
          <a:p>
            <a:pPr lvl="1"/>
            <a:r>
              <a:rPr lang="en-GB" dirty="0" smtClean="0"/>
              <a:t>81 institutions interviewed</a:t>
            </a:r>
          </a:p>
          <a:p>
            <a:pPr lvl="1"/>
            <a:r>
              <a:rPr lang="en-GB" dirty="0" smtClean="0"/>
              <a:t>27.5hrs audio, approx. 220k words</a:t>
            </a:r>
          </a:p>
          <a:p>
            <a:r>
              <a:rPr lang="en-GB" dirty="0" smtClean="0"/>
              <a:t>Representation</a:t>
            </a:r>
          </a:p>
          <a:p>
            <a:pPr lvl="1"/>
            <a:r>
              <a:rPr lang="en-GB" dirty="0" smtClean="0"/>
              <a:t>Russell Group: 		88%</a:t>
            </a:r>
          </a:p>
          <a:p>
            <a:pPr lvl="1"/>
            <a:r>
              <a:rPr lang="en-GB" dirty="0" smtClean="0"/>
              <a:t>1994 Group:		91%</a:t>
            </a:r>
          </a:p>
          <a:p>
            <a:pPr lvl="1"/>
            <a:r>
              <a:rPr lang="en-GB" dirty="0" smtClean="0"/>
              <a:t>Million+			45%</a:t>
            </a:r>
          </a:p>
          <a:p>
            <a:pPr lvl="1"/>
            <a:r>
              <a:rPr lang="en-GB" dirty="0" smtClean="0"/>
              <a:t>Cathedrals Group	47%</a:t>
            </a:r>
          </a:p>
          <a:p>
            <a:pPr lvl="1"/>
            <a:r>
              <a:rPr lang="en-GB" dirty="0" smtClean="0"/>
              <a:t>University Alliance	63%</a:t>
            </a:r>
          </a:p>
          <a:p>
            <a:pPr lvl="1"/>
            <a:r>
              <a:rPr lang="en-GB" dirty="0" smtClean="0"/>
              <a:t>Other				36%</a:t>
            </a:r>
          </a:p>
          <a:p>
            <a:r>
              <a:rPr lang="en-GB" dirty="0"/>
              <a:t>Qualitative content </a:t>
            </a:r>
            <a:r>
              <a:rPr lang="en-GB" dirty="0" smtClean="0"/>
              <a:t>transcript analysis</a:t>
            </a:r>
            <a:endParaRPr lang="en-GB" dirty="0"/>
          </a:p>
        </p:txBody>
      </p:sp>
      <p:pic>
        <p:nvPicPr>
          <p:cNvPr id="4" name="Pictur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3508" y="1151906"/>
            <a:ext cx="6448491" cy="570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0"/>
            <a:ext cx="12008772" cy="6849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75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Recent Activity Focus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6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5" y="8022"/>
            <a:ext cx="11969289" cy="6849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75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Policy Issues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85725"/>
            <a:ext cx="11972925" cy="6771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175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Barriers to OA Progression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30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0"/>
            <a:ext cx="12046872" cy="6849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175"/>
            <a:ext cx="1219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Influence Actors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54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2188</TotalTime>
  <Words>413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Boardroom</vt:lpstr>
      <vt:lpstr>Policy, Practice and Problems:  UK university cultures and responses to open access</vt:lpstr>
      <vt:lpstr>Background</vt:lpstr>
      <vt:lpstr>Research Methods</vt:lpstr>
      <vt:lpstr>Scoping the UK OA Field</vt:lpstr>
      <vt:lpstr>Sample Spread</vt:lpstr>
      <vt:lpstr>PowerPoint Presentation</vt:lpstr>
      <vt:lpstr>PowerPoint Presentation</vt:lpstr>
      <vt:lpstr>PowerPoint Presentation</vt:lpstr>
      <vt:lpstr>PowerPoint Presentation</vt:lpstr>
      <vt:lpstr>Next Steps</vt:lpstr>
      <vt:lpstr>Contact</vt:lpstr>
    </vt:vector>
  </TitlesOfParts>
  <Company>Nottingham Trent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 &amp; Leadership</dc:title>
  <dc:creator>Johnson, Gareth 2012 (PGR)</dc:creator>
  <cp:lastModifiedBy>Llordllama</cp:lastModifiedBy>
  <cp:revision>163</cp:revision>
  <dcterms:created xsi:type="dcterms:W3CDTF">2013-11-07T10:46:45Z</dcterms:created>
  <dcterms:modified xsi:type="dcterms:W3CDTF">2014-04-27T10:25:51Z</dcterms:modified>
</cp:coreProperties>
</file>